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FA300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 autoAdjust="0"/>
    <p:restoredTop sz="94640" autoAdjust="0"/>
  </p:normalViewPr>
  <p:slideViewPr>
    <p:cSldViewPr snapToGrid="0" snapToObjects="1">
      <p:cViewPr>
        <p:scale>
          <a:sx n="114" d="100"/>
          <a:sy n="114" d="100"/>
        </p:scale>
        <p:origin x="-640" y="-1288"/>
      </p:cViewPr>
      <p:guideLst>
        <p:guide orient="horz"/>
        <p:guide pos="4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 smtClean="0"/>
              <a:pPr>
                <a:defRPr/>
              </a:pPr>
              <a:t>26/03/15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658B02A-3B6A-954A-A390-6B7AD2202095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93202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D91279E-D4C0-0446-A82A-A18620F98178}" type="datetime1">
              <a:rPr lang="fi-FI" smtClean="0"/>
              <a:pPr>
                <a:defRPr/>
              </a:pPr>
              <a:t>26/03/15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  <a:p>
            <a:pPr lvl="3"/>
            <a:r>
              <a:rPr lang="fi-FI" noProof="0" smtClean="0"/>
              <a:t>Fourth level</a:t>
            </a:r>
          </a:p>
          <a:p>
            <a:pPr lvl="4"/>
            <a:r>
              <a:rPr lang="fi-FI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7916AC1-B38A-BD4E-BA2D-381DE3512F0F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854928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916AC1-B38A-BD4E-BA2D-381DE3512F0F}" type="slidenum">
              <a:rPr lang="fi-FI" smtClean="0"/>
              <a:pPr>
                <a:defRPr/>
              </a:pPr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4389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60625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2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taustakuvalla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60625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4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kotaustainen kan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60625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5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60625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659438"/>
            <a:ext cx="26416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659438"/>
            <a:ext cx="26416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EF915-9F01-BE43-8443-2F3AE979AAE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321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- Kaksi palst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659438"/>
            <a:ext cx="26416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29C55-1F1F-1E42-A8FC-DE934FA81B3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8033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5953125"/>
            <a:ext cx="3619500" cy="1587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6111875"/>
            <a:ext cx="3619500" cy="1857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6297613"/>
            <a:ext cx="3619500" cy="1619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A0AED12-AED8-9D4B-8833-5731008B970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7" r:id="rId1"/>
    <p:sldLayoutId id="2147484818" r:id="rId2"/>
    <p:sldLayoutId id="2147484819" r:id="rId3"/>
    <p:sldLayoutId id="2147484820" r:id="rId4"/>
    <p:sldLayoutId id="2147484821" r:id="rId5"/>
    <p:sldLayoutId id="2147484822" r:id="rId6"/>
    <p:sldLayoutId id="21474848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microsoft.com/office/2007/relationships/media" Target="../media/media6.wav"/><Relationship Id="rId20" Type="http://schemas.openxmlformats.org/officeDocument/2006/relationships/audio" Target="../media/media11.wav"/><Relationship Id="rId21" Type="http://schemas.microsoft.com/office/2007/relationships/media" Target="../media/media12.wav"/><Relationship Id="rId22" Type="http://schemas.openxmlformats.org/officeDocument/2006/relationships/audio" Target="../media/media12.wav"/><Relationship Id="rId23" Type="http://schemas.microsoft.com/office/2007/relationships/media" Target="../media/media13.wav"/><Relationship Id="rId24" Type="http://schemas.openxmlformats.org/officeDocument/2006/relationships/audio" Target="../media/media13.wav"/><Relationship Id="rId25" Type="http://schemas.microsoft.com/office/2007/relationships/media" Target="../media/media14.wav"/><Relationship Id="rId26" Type="http://schemas.openxmlformats.org/officeDocument/2006/relationships/audio" Target="../media/media14.wav"/><Relationship Id="rId27" Type="http://schemas.openxmlformats.org/officeDocument/2006/relationships/slideLayout" Target="../slideLayouts/slideLayout6.xml"/><Relationship Id="rId28" Type="http://schemas.openxmlformats.org/officeDocument/2006/relationships/image" Target="../media/image6.png"/><Relationship Id="rId10" Type="http://schemas.openxmlformats.org/officeDocument/2006/relationships/audio" Target="../media/media6.wav"/><Relationship Id="rId11" Type="http://schemas.microsoft.com/office/2007/relationships/media" Target="../media/media7.wav"/><Relationship Id="rId12" Type="http://schemas.openxmlformats.org/officeDocument/2006/relationships/audio" Target="../media/media7.wav"/><Relationship Id="rId13" Type="http://schemas.microsoft.com/office/2007/relationships/media" Target="../media/media8.wav"/><Relationship Id="rId14" Type="http://schemas.openxmlformats.org/officeDocument/2006/relationships/audio" Target="../media/media8.wav"/><Relationship Id="rId15" Type="http://schemas.microsoft.com/office/2007/relationships/media" Target="../media/media9.wav"/><Relationship Id="rId16" Type="http://schemas.openxmlformats.org/officeDocument/2006/relationships/audio" Target="../media/media9.wav"/><Relationship Id="rId17" Type="http://schemas.microsoft.com/office/2007/relationships/media" Target="../media/media10.wav"/><Relationship Id="rId18" Type="http://schemas.openxmlformats.org/officeDocument/2006/relationships/audio" Target="../media/media10.wav"/><Relationship Id="rId19" Type="http://schemas.microsoft.com/office/2007/relationships/media" Target="../media/media11.wav"/><Relationship Id="rId1" Type="http://schemas.microsoft.com/office/2007/relationships/media" Target="../media/media2.wav"/><Relationship Id="rId2" Type="http://schemas.openxmlformats.org/officeDocument/2006/relationships/audio" Target="../media/media2.wav"/><Relationship Id="rId3" Type="http://schemas.microsoft.com/office/2007/relationships/media" Target="../media/media1.wav"/><Relationship Id="rId4" Type="http://schemas.openxmlformats.org/officeDocument/2006/relationships/audio" Target="../media/media1.wav"/><Relationship Id="rId5" Type="http://schemas.microsoft.com/office/2007/relationships/media" Target="../media/media4.wav"/><Relationship Id="rId6" Type="http://schemas.openxmlformats.org/officeDocument/2006/relationships/audio" Target="../media/media4.wav"/><Relationship Id="rId7" Type="http://schemas.microsoft.com/office/2007/relationships/media" Target="../media/media5.wav"/><Relationship Id="rId8" Type="http://schemas.openxmlformats.org/officeDocument/2006/relationships/audio" Target="../media/media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ubtitle 1"/>
          <p:cNvSpPr>
            <a:spLocks noGrp="1"/>
          </p:cNvSpPr>
          <p:nvPr>
            <p:ph type="subTitle" idx="1"/>
          </p:nvPr>
        </p:nvSpPr>
        <p:spPr bwMode="auto">
          <a:xfrm>
            <a:off x="584200" y="5454650"/>
            <a:ext cx="5380038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i-FI" dirty="0" smtClean="0">
                <a:latin typeface="Georgia" charset="0"/>
                <a:cs typeface="Georgia" charset="0"/>
              </a:rPr>
              <a:t>S-89.3540 Audio </a:t>
            </a:r>
            <a:r>
              <a:rPr lang="fi-FI" dirty="0" err="1" smtClean="0">
                <a:latin typeface="Georgia" charset="0"/>
                <a:cs typeface="Georgia" charset="0"/>
              </a:rPr>
              <a:t>Signal</a:t>
            </a:r>
            <a:r>
              <a:rPr lang="fi-FI" dirty="0" smtClean="0">
                <a:latin typeface="Georgia" charset="0"/>
                <a:cs typeface="Georgia" charset="0"/>
              </a:rPr>
              <a:t> Processing</a:t>
            </a:r>
            <a:endParaRPr lang="fi-FI" dirty="0">
              <a:latin typeface="Georgia" charset="0"/>
              <a:cs typeface="Georgia" charset="0"/>
            </a:endParaRPr>
          </a:p>
          <a:p>
            <a:pPr>
              <a:spcBef>
                <a:spcPct val="0"/>
              </a:spcBef>
            </a:pPr>
            <a:r>
              <a:rPr lang="fi-FI" dirty="0" smtClean="0">
                <a:latin typeface="Georgia" charset="0"/>
                <a:cs typeface="Georgia" charset="0"/>
              </a:rPr>
              <a:t>Aku Rouhe and Niklas Sallinen</a:t>
            </a:r>
            <a:endParaRPr lang="fi-FI" dirty="0">
              <a:latin typeface="Georgia" charset="0"/>
              <a:cs typeface="Georgia" charset="0"/>
            </a:endParaRPr>
          </a:p>
          <a:p>
            <a:pPr>
              <a:spcBef>
                <a:spcPct val="0"/>
              </a:spcBef>
            </a:pPr>
            <a:r>
              <a:rPr lang="fi-FI" dirty="0" smtClean="0">
                <a:latin typeface="Georgia" charset="0"/>
                <a:cs typeface="Georgia" charset="0"/>
              </a:rPr>
              <a:t>27.02.2015</a:t>
            </a:r>
            <a:endParaRPr lang="fi-FI" dirty="0">
              <a:latin typeface="Georgia" charset="0"/>
              <a:cs typeface="Georgi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4200" y="2740025"/>
            <a:ext cx="7975600" cy="2636838"/>
          </a:xfrm>
        </p:spPr>
        <p:txBody>
          <a:bodyPr anchor="ctr"/>
          <a:lstStyle/>
          <a:p>
            <a:pPr>
              <a:defRPr/>
            </a:pPr>
            <a:r>
              <a:rPr lang="fi-FI" dirty="0" err="1" smtClean="0"/>
              <a:t>Warm</a:t>
            </a:r>
            <a:r>
              <a:rPr lang="fi-FI" dirty="0" smtClean="0"/>
              <a:t> </a:t>
            </a:r>
            <a:r>
              <a:rPr lang="fi-FI" dirty="0" err="1" smtClean="0"/>
              <a:t>Chorus</a:t>
            </a:r>
            <a:endParaRPr lang="fi-FI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Chorus based on orchestral section modeling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Sounds like multiple players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 periodic behavior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Motivated by art, not by signal processing</a:t>
            </a:r>
          </a:p>
          <a:p>
            <a:pPr marL="342900" indent="-342900">
              <a:buFont typeface="Arial"/>
              <a:buChar char="•"/>
            </a:pPr>
            <a:r>
              <a:rPr lang="en-US" smtClean="0"/>
              <a:t>Parametrised</a:t>
            </a:r>
            <a:r>
              <a:rPr lang="en-US" dirty="0" smtClean="0"/>
              <a:t> in real-world terms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5922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[1]  </a:t>
            </a:r>
            <a:r>
              <a:rPr lang="en-US" dirty="0" err="1" smtClean="0"/>
              <a:t>Dudas</a:t>
            </a:r>
            <a:r>
              <a:rPr lang="en-US" dirty="0" smtClean="0"/>
              <a:t>, </a:t>
            </a:r>
            <a:r>
              <a:rPr lang="en-US" dirty="0"/>
              <a:t>Richard </a:t>
            </a:r>
            <a:r>
              <a:rPr lang="en-US" dirty="0" smtClean="0"/>
              <a:t>“Warm Chorus”: Re-thinking The Chorus Effect Using An Orchestral Section Model</a:t>
            </a:r>
            <a:r>
              <a:rPr lang="en-US" dirty="0"/>
              <a:t>, Proceedings of the International Computer Music Conference (ICMC), Ljubljana, Slovenia, 2012, pp. </a:t>
            </a:r>
            <a:r>
              <a:rPr lang="en-US"/>
              <a:t>84-87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3757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39750" y="381000"/>
            <a:ext cx="8085138" cy="1195388"/>
          </a:xfrm>
        </p:spPr>
        <p:txBody>
          <a:bodyPr/>
          <a:lstStyle/>
          <a:p>
            <a:pPr>
              <a:defRPr/>
            </a:pPr>
            <a:r>
              <a:rPr lang="fi-FI" dirty="0" smtClean="0"/>
              <a:t>Content</a:t>
            </a:r>
            <a:endParaRPr lang="fi-FI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39750" y="1685925"/>
            <a:ext cx="8085138" cy="38306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Motivation</a:t>
            </a:r>
            <a:endParaRPr lang="fi-FI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Generic</a:t>
            </a:r>
            <a:r>
              <a:rPr lang="fi-FI" dirty="0" smtClean="0"/>
              <a:t> </a:t>
            </a:r>
            <a:r>
              <a:rPr lang="fi-FI" dirty="0" err="1" smtClean="0"/>
              <a:t>Chorus</a:t>
            </a:r>
            <a:endParaRPr lang="fi-FI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Orchestral</a:t>
            </a:r>
            <a:r>
              <a:rPr lang="fi-FI" dirty="0" smtClean="0"/>
              <a:t> </a:t>
            </a:r>
            <a:r>
              <a:rPr lang="fi-FI" dirty="0" err="1" smtClean="0"/>
              <a:t>Section</a:t>
            </a:r>
            <a:r>
              <a:rPr lang="fi-FI" dirty="0" smtClean="0"/>
              <a:t> </a:t>
            </a:r>
            <a:r>
              <a:rPr lang="fi-FI" dirty="0" err="1" smtClean="0"/>
              <a:t>Modeling</a:t>
            </a:r>
            <a:endParaRPr lang="fi-FI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Warm</a:t>
            </a:r>
            <a:r>
              <a:rPr lang="fi-FI" dirty="0" smtClean="0"/>
              <a:t> </a:t>
            </a:r>
            <a:r>
              <a:rPr lang="fi-FI" dirty="0" err="1" smtClean="0"/>
              <a:t>Chorus</a:t>
            </a:r>
            <a:endParaRPr lang="fi-FI" dirty="0" smtClean="0"/>
          </a:p>
          <a:p>
            <a:pPr marL="694800" lvl="1" indent="-457200">
              <a:buFont typeface="+mj-lt"/>
              <a:buAutoNum type="arabicPeriod"/>
              <a:defRPr/>
            </a:pPr>
            <a:r>
              <a:rPr lang="fi-FI" dirty="0" err="1" smtClean="0"/>
              <a:t>Structure</a:t>
            </a:r>
            <a:endParaRPr lang="fi-FI" dirty="0" smtClean="0"/>
          </a:p>
          <a:p>
            <a:pPr marL="694800" lvl="1" indent="-457200">
              <a:buFont typeface="+mj-lt"/>
              <a:buAutoNum type="arabicPeriod"/>
              <a:defRPr/>
            </a:pPr>
            <a:r>
              <a:rPr lang="fi-FI" dirty="0" err="1" smtClean="0"/>
              <a:t>Harmonizer</a:t>
            </a:r>
            <a:endParaRPr lang="fi-FI" dirty="0" smtClean="0"/>
          </a:p>
          <a:p>
            <a:pPr marL="694800" lvl="1" indent="-457200">
              <a:buFont typeface="+mj-lt"/>
              <a:buAutoNum type="arabicPeriod"/>
              <a:defRPr/>
            </a:pP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/>
              <a:t>P</a:t>
            </a:r>
            <a:r>
              <a:rPr lang="fi-FI" dirty="0" smtClean="0"/>
              <a:t>rocessing </a:t>
            </a:r>
            <a:r>
              <a:rPr lang="fi-FI" dirty="0" err="1" smtClean="0"/>
              <a:t>Steps</a:t>
            </a:r>
            <a:endParaRPr lang="fi-FI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Results</a:t>
            </a:r>
            <a:endParaRPr lang="fi-FI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Conclusion</a:t>
            </a:r>
            <a:endParaRPr lang="fi-FI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dirty="0" smtClean="0"/>
              <a:t>A. Rouhe &amp; N. Sallinen</a:t>
            </a:r>
            <a:endParaRPr lang="fi-F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A56B6C79-401E-DE4F-B244-9264C0B3668C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Chorus is used to get a bigger sound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As if played by a whole section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For R. </a:t>
            </a:r>
            <a:r>
              <a:rPr lang="en-US" dirty="0" err="1" smtClean="0"/>
              <a:t>Dudas</a:t>
            </a:r>
            <a:r>
              <a:rPr lang="en-US" dirty="0" smtClean="0"/>
              <a:t>:</a:t>
            </a:r>
          </a:p>
          <a:p>
            <a:pPr marL="580500" lvl="1" indent="-342900"/>
            <a:r>
              <a:rPr lang="en-US" dirty="0" smtClean="0"/>
              <a:t>A quartet performance of Haydn’s Seven Last Words, Op.51.</a:t>
            </a:r>
          </a:p>
          <a:p>
            <a:pPr marL="580500" lvl="1" indent="-342900"/>
            <a:r>
              <a:rPr lang="en-US" dirty="0" smtClean="0"/>
              <a:t>An allusion to orchestral and choral versions of the piece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1656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Generic Chorus</a:t>
            </a:r>
            <a:endParaRPr lang="en-US" dirty="0"/>
          </a:p>
        </p:txBody>
      </p:sp>
      <p:pic>
        <p:nvPicPr>
          <p:cNvPr id="7" name="Content Placeholder 6" descr="basicchorus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" r="6194"/>
          <a:stretch/>
        </p:blipFill>
        <p:spPr>
          <a:xfrm>
            <a:off x="4421019" y="3898709"/>
            <a:ext cx="4204581" cy="17397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540001" y="1576798"/>
            <a:ext cx="761900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Simple algorithm using modulated delay lines</a:t>
            </a:r>
          </a:p>
          <a:p>
            <a:pPr marL="342900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Unnatural, mechanical, and cheesy sound</a:t>
            </a:r>
          </a:p>
          <a:p>
            <a:pPr marL="342900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endParaRPr lang="en-US" sz="2000" b="1" dirty="0"/>
          </a:p>
        </p:txBody>
      </p:sp>
      <p:pic>
        <p:nvPicPr>
          <p:cNvPr id="9" name="BASICCHORU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001" y="4825626"/>
            <a:ext cx="812800" cy="812800"/>
          </a:xfrm>
          <a:prstGeom prst="rect">
            <a:avLst/>
          </a:prstGeom>
        </p:spPr>
      </p:pic>
      <p:pic>
        <p:nvPicPr>
          <p:cNvPr id="10" name="DRYSAMPLE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001" y="3690994"/>
            <a:ext cx="812800" cy="812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9744" y="3935404"/>
            <a:ext cx="157088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/>
              <a:t>Dry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Effected</a:t>
            </a:r>
          </a:p>
        </p:txBody>
      </p:sp>
    </p:spTree>
    <p:extLst>
      <p:ext uri="{BB962C8B-B14F-4D97-AF65-F5344CB8AC3E}">
        <p14:creationId xmlns:p14="http://schemas.microsoft.com/office/powerpoint/2010/main" val="148919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Orchestral </a:t>
            </a:r>
            <a:r>
              <a:rPr lang="en-US" dirty="0"/>
              <a:t>S</a:t>
            </a:r>
            <a:r>
              <a:rPr lang="en-US" dirty="0" smtClean="0"/>
              <a:t>ection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B</a:t>
            </a:r>
            <a:r>
              <a:rPr lang="en-US" dirty="0" smtClean="0"/>
              <a:t>ased on human inspired model</a:t>
            </a:r>
          </a:p>
          <a:p>
            <a:pPr marL="580500" lvl="1" indent="-342900"/>
            <a:r>
              <a:rPr lang="en-US" dirty="0" smtClean="0"/>
              <a:t>Parameters from the placement and the skill of the players 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pic>
        <p:nvPicPr>
          <p:cNvPr id="7" name="Picture 6" descr="Violin Se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72" y="2440680"/>
            <a:ext cx="4614828" cy="3076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2770" y="5517232"/>
            <a:ext cx="666233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http://</a:t>
            </a:r>
            <a:r>
              <a:rPr lang="en-US" sz="1200" b="1" dirty="0" err="1"/>
              <a:t>www.evanstonsymphony.org</a:t>
            </a:r>
            <a:r>
              <a:rPr lang="en-US" sz="1200" b="1" dirty="0"/>
              <a:t>/sites/default/files/</a:t>
            </a:r>
            <a:r>
              <a:rPr lang="en-US" sz="1200" b="1" dirty="0" err="1"/>
              <a:t>node_gallery</a:t>
            </a:r>
            <a:r>
              <a:rPr lang="en-US" sz="1200" b="1" dirty="0"/>
              <a:t>/Violin%20Section.jpg</a:t>
            </a:r>
          </a:p>
        </p:txBody>
      </p:sp>
    </p:spTree>
    <p:extLst>
      <p:ext uri="{BB962C8B-B14F-4D97-AF65-F5344CB8AC3E}">
        <p14:creationId xmlns:p14="http://schemas.microsoft.com/office/powerpoint/2010/main" val="3701241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7" name="Content Placeholder 6" descr="structure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t="79" r="-6430" b="-3151"/>
          <a:stretch/>
        </p:blipFill>
        <p:spPr>
          <a:xfrm>
            <a:off x="540000" y="1000230"/>
            <a:ext cx="5896759" cy="484889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041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Harmonizer</a:t>
            </a:r>
            <a:endParaRPr lang="en-US" dirty="0"/>
          </a:p>
        </p:txBody>
      </p:sp>
      <p:pic>
        <p:nvPicPr>
          <p:cNvPr id="7" name="Content Placeholder 6" descr="harmonizer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-598"/>
          <a:stretch/>
        </p:blipFill>
        <p:spPr>
          <a:xfrm>
            <a:off x="540001" y="1212358"/>
            <a:ext cx="5386571" cy="45126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pic>
        <p:nvPicPr>
          <p:cNvPr id="8" name="DRYSAMPL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8101" y="3791253"/>
            <a:ext cx="812800" cy="812800"/>
          </a:xfrm>
          <a:prstGeom prst="rect">
            <a:avLst/>
          </a:prstGeom>
        </p:spPr>
      </p:pic>
      <p:pic>
        <p:nvPicPr>
          <p:cNvPr id="9" name="HARMONISER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8101" y="4912223"/>
            <a:ext cx="812800" cy="812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97374" y="3932384"/>
            <a:ext cx="152632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/>
              <a:t>Dry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Effected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9659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tructu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t="79" r="-6430" b="1126"/>
          <a:stretch/>
        </p:blipFill>
        <p:spPr>
          <a:xfrm>
            <a:off x="4692150" y="2300807"/>
            <a:ext cx="4373863" cy="3447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Processing </a:t>
            </a:r>
            <a:r>
              <a:rPr lang="en-US" dirty="0"/>
              <a:t>S</a:t>
            </a:r>
            <a:r>
              <a:rPr lang="en-US" dirty="0" smtClean="0"/>
              <a:t>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Delay based on distances of players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Filtering to model air absorption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Random amplitude ramping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Hadamard</a:t>
            </a:r>
            <a:r>
              <a:rPr lang="en-US" dirty="0" smtClean="0"/>
              <a:t>-matrix for diffusion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Frequency domain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836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869493"/>
              </p:ext>
            </p:extLst>
          </p:nvPr>
        </p:nvGraphicFramePr>
        <p:xfrm>
          <a:off x="540001" y="1325647"/>
          <a:ext cx="6683166" cy="444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346"/>
                <a:gridCol w="1147526"/>
                <a:gridCol w="1682295"/>
                <a:gridCol w="1860552"/>
                <a:gridCol w="1162447"/>
              </a:tblGrid>
              <a:tr h="390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Violin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Guitar Lead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Guitar Chords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Music</a:t>
                      </a:r>
                      <a:endParaRPr lang="en-US" dirty="0"/>
                    </a:p>
                  </a:txBody>
                  <a:tcPr/>
                </a:tc>
              </a:tr>
              <a:tr h="1351394">
                <a:tc>
                  <a:txBody>
                    <a:bodyPr/>
                    <a:lstStyle/>
                    <a:p>
                      <a:r>
                        <a:rPr lang="en-US" dirty="0" smtClean="0"/>
                        <a:t>Dry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51394">
                <a:tc>
                  <a:txBody>
                    <a:bodyPr/>
                    <a:lstStyle/>
                    <a:p>
                      <a:r>
                        <a:rPr lang="en-US" dirty="0" smtClean="0"/>
                        <a:t>Basic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51394"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75631" y="2361658"/>
            <a:ext cx="13926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/>
              <a:t>Bad orchestra:</a:t>
            </a:r>
            <a:endParaRPr lang="en-US" sz="2000" b="1" dirty="0"/>
          </a:p>
        </p:txBody>
      </p:sp>
      <p:pic>
        <p:nvPicPr>
          <p:cNvPr id="10" name="DRYSAMPL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547458" y="1955258"/>
            <a:ext cx="812800" cy="812800"/>
          </a:xfrm>
          <a:prstGeom prst="rect">
            <a:avLst/>
          </a:prstGeom>
        </p:spPr>
      </p:pic>
      <p:pic>
        <p:nvPicPr>
          <p:cNvPr id="11" name="BASICCHORUS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547458" y="3429000"/>
            <a:ext cx="812800" cy="812800"/>
          </a:xfrm>
          <a:prstGeom prst="rect">
            <a:avLst/>
          </a:prstGeom>
        </p:spPr>
      </p:pic>
      <p:pic>
        <p:nvPicPr>
          <p:cNvPr id="12" name="WARMCHORUS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547458" y="4559906"/>
            <a:ext cx="812800" cy="812800"/>
          </a:xfrm>
          <a:prstGeom prst="rect">
            <a:avLst/>
          </a:prstGeom>
        </p:spPr>
      </p:pic>
      <p:pic>
        <p:nvPicPr>
          <p:cNvPr id="13" name="GuitarLeadDRY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906664" y="1955258"/>
            <a:ext cx="812800" cy="812800"/>
          </a:xfrm>
          <a:prstGeom prst="rect">
            <a:avLst/>
          </a:prstGeom>
        </p:spPr>
      </p:pic>
      <p:pic>
        <p:nvPicPr>
          <p:cNvPr id="14" name="GuitarLeadBASIC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906664" y="3429000"/>
            <a:ext cx="812800" cy="812800"/>
          </a:xfrm>
          <a:prstGeom prst="rect">
            <a:avLst/>
          </a:prstGeom>
        </p:spPr>
      </p:pic>
      <p:pic>
        <p:nvPicPr>
          <p:cNvPr id="15" name="GuitarLeadWARM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906664" y="4559906"/>
            <a:ext cx="812800" cy="812800"/>
          </a:xfrm>
          <a:prstGeom prst="rect">
            <a:avLst/>
          </a:prstGeom>
        </p:spPr>
      </p:pic>
      <p:pic>
        <p:nvPicPr>
          <p:cNvPr id="17" name="GuitarDistortedDRY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666947" y="1955258"/>
            <a:ext cx="812800" cy="812800"/>
          </a:xfrm>
          <a:prstGeom prst="rect">
            <a:avLst/>
          </a:prstGeom>
        </p:spPr>
      </p:pic>
      <p:pic>
        <p:nvPicPr>
          <p:cNvPr id="18" name="GuitarDistortedBASIC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666947" y="3429000"/>
            <a:ext cx="812800" cy="812800"/>
          </a:xfrm>
          <a:prstGeom prst="rect">
            <a:avLst/>
          </a:prstGeom>
        </p:spPr>
      </p:pic>
      <p:pic>
        <p:nvPicPr>
          <p:cNvPr id="19" name="GuitarDistortedWARM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666947" y="4559906"/>
            <a:ext cx="812800" cy="812800"/>
          </a:xfrm>
          <a:prstGeom prst="rect">
            <a:avLst/>
          </a:prstGeom>
        </p:spPr>
      </p:pic>
      <p:pic>
        <p:nvPicPr>
          <p:cNvPr id="23" name="ViolinBAD.wav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475631" y="3426911"/>
            <a:ext cx="812800" cy="812800"/>
          </a:xfrm>
          <a:prstGeom prst="rect">
            <a:avLst/>
          </a:prstGeom>
        </p:spPr>
      </p:pic>
      <p:pic>
        <p:nvPicPr>
          <p:cNvPr id="7" name="musicWARM.wav">
            <a:hlinkClick r:id="" action="ppaction://media"/>
          </p:cNvPr>
          <p:cNvPicPr>
            <a:picLocks noGrp="1" noChangeAspect="1"/>
          </p:cNvPicPr>
          <p:nvPr>
            <p:ph sz="quarter" idx="14"/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213934" y="4559906"/>
            <a:ext cx="812800" cy="812800"/>
          </a:xfrm>
        </p:spPr>
      </p:pic>
      <p:pic>
        <p:nvPicPr>
          <p:cNvPr id="16" name="musicDRY.wav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213934" y="1955258"/>
            <a:ext cx="812800" cy="812800"/>
          </a:xfrm>
          <a:prstGeom prst="rect">
            <a:avLst/>
          </a:prstGeom>
        </p:spPr>
      </p:pic>
      <p:pic>
        <p:nvPicPr>
          <p:cNvPr id="24" name="musicBASIC.wav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213934" y="34269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7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4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4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35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535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535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04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5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5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alto_ELEC_EN_2013">
  <a:themeElements>
    <a:clrScheme name="Aalto ELEC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7D55C7"/>
      </a:accent1>
      <a:accent2>
        <a:srgbClr val="EF3340"/>
      </a:accent2>
      <a:accent3>
        <a:srgbClr val="005EB8"/>
      </a:accent3>
      <a:accent4>
        <a:srgbClr val="00965E"/>
      </a:accent4>
      <a:accent5>
        <a:srgbClr val="FF671F"/>
      </a:accent5>
      <a:accent6>
        <a:srgbClr val="FFA300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Aalto_ELEC_EN_2013</Template>
  <TotalTime>189</TotalTime>
  <Words>373</Words>
  <Application>Microsoft Macintosh PowerPoint</Application>
  <PresentationFormat>On-screen Show (4:3)</PresentationFormat>
  <Paragraphs>94</Paragraphs>
  <Slides>11</Slides>
  <Notes>1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Aalto_ELEC_EN_2013</vt:lpstr>
      <vt:lpstr>Warm Chorus</vt:lpstr>
      <vt:lpstr>Content</vt:lpstr>
      <vt:lpstr>Motivation</vt:lpstr>
      <vt:lpstr>Generic Chorus</vt:lpstr>
      <vt:lpstr>Orchestral Section Modeling</vt:lpstr>
      <vt:lpstr>Structure</vt:lpstr>
      <vt:lpstr>Harmonizer</vt:lpstr>
      <vt:lpstr>Other Processing Steps</vt:lpstr>
      <vt:lpstr>Results</vt:lpstr>
      <vt:lpstr>Conclusion</vt:lpstr>
      <vt:lpstr>References</vt:lpstr>
    </vt:vector>
  </TitlesOfParts>
  <Manager/>
  <Company>Aalto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Niklas</cp:lastModifiedBy>
  <cp:revision>20</cp:revision>
  <cp:lastPrinted>2012-10-17T07:14:15Z</cp:lastPrinted>
  <dcterms:created xsi:type="dcterms:W3CDTF">2013-02-18T10:40:29Z</dcterms:created>
  <dcterms:modified xsi:type="dcterms:W3CDTF">2015-03-26T13:48:13Z</dcterms:modified>
  <cp:category/>
</cp:coreProperties>
</file>